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398" r:id="rId2"/>
    <p:sldId id="700" r:id="rId3"/>
    <p:sldId id="701" r:id="rId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5A64"/>
    <a:srgbClr val="3B4D57"/>
    <a:srgbClr val="2E657D"/>
    <a:srgbClr val="727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6"/>
    <p:restoredTop sz="79800" autoAdjust="0"/>
  </p:normalViewPr>
  <p:slideViewPr>
    <p:cSldViewPr snapToGrid="0" snapToObjects="1">
      <p:cViewPr varScale="1">
        <p:scale>
          <a:sx n="70" d="100"/>
          <a:sy n="70" d="100"/>
        </p:scale>
        <p:origin x="897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A98C05F-8DD4-3C47-8428-6A570C0F2083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BABB2E8-B680-C841-A3B7-B38C99999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2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>
                <a:latin typeface="+mn-lt"/>
              </a:rPr>
              <a:t>Some of our recent legislative successes: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000" spc="-106" dirty="0">
                <a:latin typeface="+mn-lt"/>
              </a:rPr>
              <a:t>Insured that Real Estate was exempt from Capital Gains Tax.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000" spc="-106" dirty="0">
                <a:latin typeface="+mn-lt"/>
              </a:rPr>
              <a:t>While other businesses were stalled on the sidelines, REALTORS</a:t>
            </a:r>
            <a:r>
              <a:rPr lang="en-US" sz="1000" b="1" dirty="0">
                <a:solidFill>
                  <a:srgbClr val="3B4D57"/>
                </a:solidFill>
                <a:latin typeface="+mn-lt"/>
                <a:cs typeface="Arial" panose="020B0604020202020204" pitchFamily="34" charset="0"/>
              </a:rPr>
              <a:t>®</a:t>
            </a:r>
            <a:r>
              <a:rPr lang="en-US" sz="1000" spc="-106" dirty="0">
                <a:latin typeface="+mn-lt"/>
              </a:rPr>
              <a:t> got back to work during the Covid-19 crisis in a way that was safe for you, and your clients.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000" spc="-106" dirty="0">
                <a:latin typeface="+mn-lt"/>
              </a:rPr>
              <a:t>REALTORS</a:t>
            </a:r>
            <a:r>
              <a:rPr lang="en-US" sz="1000" b="1" dirty="0">
                <a:solidFill>
                  <a:srgbClr val="3B4D57"/>
                </a:solidFill>
                <a:latin typeface="+mn-lt"/>
                <a:cs typeface="Arial" panose="020B0604020202020204" pitchFamily="34" charset="0"/>
              </a:rPr>
              <a:t>®</a:t>
            </a:r>
            <a:r>
              <a:rPr lang="en-US" sz="1000" spc="-106" dirty="0">
                <a:latin typeface="+mn-lt"/>
              </a:rPr>
              <a:t> were able to immediately clarify rules around property management and other affiliated services while other industries struggled to understand the regulations they were facing.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BB2E8-B680-C841-A3B7-B38C999993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62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000" spc="-106" dirty="0">
                <a:latin typeface="+mn-lt"/>
              </a:rPr>
              <a:t>Decreased the Real Estate Excise Tax by 15% on all sales under $500,000- putting nearly $1,000 back in your seller's pocket.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000" spc="-106" dirty="0">
                <a:latin typeface="+mn-lt"/>
              </a:rPr>
              <a:t>Exempted REALTORS</a:t>
            </a:r>
            <a:r>
              <a:rPr lang="en-US" sz="1000" b="1" dirty="0">
                <a:solidFill>
                  <a:srgbClr val="3B4D57"/>
                </a:solidFill>
                <a:latin typeface="+mn-lt"/>
                <a:cs typeface="Arial" panose="020B0604020202020204" pitchFamily="34" charset="0"/>
              </a:rPr>
              <a:t>®</a:t>
            </a:r>
            <a:r>
              <a:rPr lang="en-US" sz="1000" spc="-106" dirty="0">
                <a:latin typeface="+mn-lt"/>
              </a:rPr>
              <a:t> from a 20% increase in the B&amp;O Tax you pay — putting $250–$500 back in the pocket of our members each year.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000" spc="-106" dirty="0">
                <a:latin typeface="+mn-lt"/>
              </a:rPr>
              <a:t>Protected your Independent Contractor Status.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BB2E8-B680-C841-A3B7-B38C999993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4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000" spc="-106" dirty="0"/>
              <a:t>Beat back a bill that would have required any in house transactions to involve attorneys for both the seller and the buyer.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000" spc="-106" dirty="0"/>
              <a:t>Reformed Condo Liability Laws so that more affordable condominiums can be built.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000" spc="-106" dirty="0"/>
              <a:t>Passed a bill that encourages cities to allow responsible density — things like accessory dwelling units, duplexes and triplexes in single family zones and more.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BB2E8-B680-C841-A3B7-B38C999993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3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8358F-B071-0D47-B6DA-AAF215705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4A3CB-154F-C144-B287-99E415CB9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02F56-F908-8F4F-A532-61ACE0F8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02B2-F85A-1B48-BD1A-38325EB4F7E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22BE6-263E-5141-BC6F-8492ADC8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7150B-640D-3643-BDB1-7C72BD99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0908-CCC0-814D-8D51-9EDB8CF2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4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5A856-6E63-E547-AB27-BA781ED95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8C178-F0A7-CC48-BA38-ABD9E7C25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83085-0D5B-B14C-A7C3-8E7C3389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02B2-F85A-1B48-BD1A-38325EB4F7E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8C84A-6260-9642-8B8A-761B5317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C93EE-298B-4B42-AB24-CE14C619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0908-CCC0-814D-8D51-9EDB8CF2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123AF9-41FB-C04E-92DE-23B68C3A3A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09AFB-51F3-B344-901B-291066049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9DFD0-98DB-4C41-8377-FF2173CF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02B2-F85A-1B48-BD1A-38325EB4F7E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6297A-DA2C-6546-BA21-C6164295B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3317F-16A8-E540-99E7-48B7BF28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0908-CCC0-814D-8D51-9EDB8CF2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6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9E65-BCA7-F849-9207-F404F779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EF984-866B-0D4D-9E1A-81E281C6A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584ED-6BBD-D349-9384-F985F25B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02B2-F85A-1B48-BD1A-38325EB4F7E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21F31-7661-C749-96D0-AA600DA2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FA428-1B86-AF42-A426-F4BDA1F6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0908-CCC0-814D-8D51-9EDB8CF2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CB9D3-1C8D-2E42-AB60-1175F6E86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2AD2A-2C3D-2140-9B2F-24573C45B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D0BF5-CEA7-3749-87F1-1B40AD495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02B2-F85A-1B48-BD1A-38325EB4F7E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8514D-D7C0-FE41-92A0-67998AC5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8EFE2-57C9-FE4E-85BD-7C35CBCF1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0908-CCC0-814D-8D51-9EDB8CF2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1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EB10-45AF-594F-9B52-76F2D446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92B8-E802-814B-A8A2-7875393BF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53EE0-DA3E-CA48-90A3-EA776CC8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9857E-6BF5-5444-94FB-A2CDBA0E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02B2-F85A-1B48-BD1A-38325EB4F7E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5FC37-BD70-6241-82A3-A9DE7D417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F1B2E-B498-8E47-B29E-29AC1555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0908-CCC0-814D-8D51-9EDB8CF2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364A5-CDCE-CB49-8FBA-3E91F8933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9E2CA-AC6D-A94F-86C6-E83317E0F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C1210-213D-544F-8016-E030A0B7C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07F75-DCFA-224C-9D0F-1D1E776A1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B17DD-75B9-B542-B258-2C87631500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7FEEB-72C5-A14D-B74E-1D5B5814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02B2-F85A-1B48-BD1A-38325EB4F7E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B73A76-398A-BE44-86C3-CA0D9C6B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AB9090-4ACB-8A4A-9B6B-9C3FF8B5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0908-CCC0-814D-8D51-9EDB8CF2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9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3904-B804-E34F-AC2B-6F1F1C3C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C7FF8E-8A6F-1B42-A716-B06BC7C3B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02B2-F85A-1B48-BD1A-38325EB4F7E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1441E-B377-BA45-9791-573A561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6405B-DC20-7A42-ADFB-41D9692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0908-CCC0-814D-8D51-9EDB8CF2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1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587C5E-587B-354D-B119-E084A9817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02B2-F85A-1B48-BD1A-38325EB4F7E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81EE32-7A7E-FF42-A97C-A51ED9C2F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239FD-A23B-6B46-9E90-0ABC7453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0908-CCC0-814D-8D51-9EDB8CF2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6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CAA60-8D66-394D-A604-A38694F38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2AD42-0BBE-814B-B4E5-96259E17A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6E0A5-3B0C-D340-9198-97823CED6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99C2C-2594-5E4C-84A9-1863DF209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02B2-F85A-1B48-BD1A-38325EB4F7E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C2C190-62A8-6C49-BF8E-06339CC2A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CD38F-DCF5-BC40-8707-B0DD7C51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0908-CCC0-814D-8D51-9EDB8CF2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1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6A69-5382-FF4B-A300-C56D4BCD0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3F298-C1EE-FE45-B7FF-701924225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2860A-68A5-B74E-9BF1-C0D34C582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6E184-10C1-9044-B22B-96D6B481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02B2-F85A-1B48-BD1A-38325EB4F7E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107CB-BFA2-A848-8DC6-2417563C0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DB67C-CD04-D746-AF8B-8886961A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00908-CCC0-814D-8D51-9EDB8CF2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49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7B958-EF74-6B46-81E0-1BF6CC8A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2AEDD-F099-264A-B897-B60CB276F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1291F-FA47-0242-B095-F78034517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302B2-F85A-1B48-BD1A-38325EB4F7E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E88C-C85A-5F48-920D-2DBB5FFC1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46C62-8EE2-5045-9D33-6284B27E4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00908-CCC0-814D-8D51-9EDB8CF2A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5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85E84-9B31-0845-BF35-92F2D4AF1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860" y="2402014"/>
            <a:ext cx="8009350" cy="4351338"/>
          </a:xfrm>
        </p:spPr>
        <p:txBody>
          <a:bodyPr>
            <a:noAutofit/>
          </a:bodyPr>
          <a:lstStyle/>
          <a:p>
            <a:r>
              <a:rPr lang="en-US" sz="2700" spc="-100" dirty="0"/>
              <a:t>Insured that Real Estate was exempt from Capital Gains Tax.</a:t>
            </a:r>
          </a:p>
          <a:p>
            <a:r>
              <a:rPr lang="en-US" sz="2700" spc="-100" dirty="0"/>
              <a:t>While other businesses were stalled on the sidelines, REALTORS® got back to work during the Covid-19 crisis in a way that was safe for you, and your clients.</a:t>
            </a:r>
          </a:p>
          <a:p>
            <a:r>
              <a:rPr lang="en-US" sz="2700" spc="-100" dirty="0"/>
              <a:t>REALTORS® were able to immediately clarify rules around property management and other affiliated services while other industries struggled to understand the regulations they were facing.</a:t>
            </a:r>
          </a:p>
        </p:txBody>
      </p:sp>
      <p:pic>
        <p:nvPicPr>
          <p:cNvPr id="4" name="Picture 3" descr="A picture containing indoor, wooden&#10;&#10;Description automatically generated">
            <a:extLst>
              <a:ext uri="{FF2B5EF4-FFF2-40B4-BE49-F238E27FC236}">
                <a16:creationId xmlns:a16="http://schemas.microsoft.com/office/drawing/2014/main" id="{F9368C74-6D95-F04E-8B1A-9254AA2FF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8" r="17912"/>
          <a:stretch/>
        </p:blipFill>
        <p:spPr>
          <a:xfrm>
            <a:off x="601250" y="1615173"/>
            <a:ext cx="2981194" cy="2351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FEA3B9-5AD2-814D-AE55-57B23A2B5DC7}"/>
              </a:ext>
            </a:extLst>
          </p:cNvPr>
          <p:cNvSpPr txBox="1">
            <a:spLocks/>
          </p:cNvSpPr>
          <p:nvPr/>
        </p:nvSpPr>
        <p:spPr>
          <a:xfrm>
            <a:off x="3862689" y="1787941"/>
            <a:ext cx="6764055" cy="454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of our recent legislative successes: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285AF3-AADE-0343-A170-6016BBBF8BE2}"/>
              </a:ext>
            </a:extLst>
          </p:cNvPr>
          <p:cNvSpPr txBox="1">
            <a:spLocks/>
          </p:cNvSpPr>
          <p:nvPr/>
        </p:nvSpPr>
        <p:spPr>
          <a:xfrm>
            <a:off x="601251" y="4105406"/>
            <a:ext cx="2981193" cy="1706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would our industry look like without RPAC?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not a concept we like to imagine for too long. In 2021 alone without RPAC and our advocacy efforts, business operations would look a lot different for REALTORS in Washington and across the country.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B467D6-011D-407E-BFEE-DB51FD2030D7}"/>
              </a:ext>
            </a:extLst>
          </p:cNvPr>
          <p:cNvSpPr/>
          <p:nvPr/>
        </p:nvSpPr>
        <p:spPr>
          <a:xfrm>
            <a:off x="9621077" y="886003"/>
            <a:ext cx="1397159" cy="323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28E7C9-4565-4968-857B-9D0BAB5AA19D}"/>
              </a:ext>
            </a:extLst>
          </p:cNvPr>
          <p:cNvSpPr/>
          <p:nvPr/>
        </p:nvSpPr>
        <p:spPr>
          <a:xfrm>
            <a:off x="9564283" y="1329635"/>
            <a:ext cx="107911" cy="158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206EB2-B02D-465C-B3AE-B31F85A65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384" y="281139"/>
            <a:ext cx="4057850" cy="11679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F1B5725-0434-4AAB-99B6-A6C54F01C307}"/>
              </a:ext>
            </a:extLst>
          </p:cNvPr>
          <p:cNvSpPr txBox="1">
            <a:spLocks/>
          </p:cNvSpPr>
          <p:nvPr/>
        </p:nvSpPr>
        <p:spPr>
          <a:xfrm>
            <a:off x="5347515" y="212949"/>
            <a:ext cx="56707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spc="600">
                <a:ln/>
                <a:solidFill>
                  <a:srgbClr val="248C81"/>
                </a:solidFill>
                <a:latin typeface="Calibri" panose="020F0502020204030204"/>
                <a:ea typeface="+mn-ea"/>
                <a:cs typeface="+mn-cs"/>
              </a:rPr>
              <a:t>DID THAT</a:t>
            </a:r>
            <a:endParaRPr lang="en-US" sz="9600" dirty="0">
              <a:solidFill>
                <a:srgbClr val="248C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1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85E84-9B31-0845-BF35-92F2D4AF1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32" y="1760079"/>
            <a:ext cx="5261976" cy="4351338"/>
          </a:xfrm>
        </p:spPr>
        <p:txBody>
          <a:bodyPr>
            <a:noAutofit/>
          </a:bodyPr>
          <a:lstStyle/>
          <a:p>
            <a:r>
              <a:rPr lang="en-US" sz="2700" spc="-100" dirty="0"/>
              <a:t>Decreased the Real Estate Excise Tax by 15% on all sales under $500,000- putting nearly $1,000 back in your seller's pocket.</a:t>
            </a:r>
          </a:p>
          <a:p>
            <a:r>
              <a:rPr lang="en-US" sz="2700" spc="-100" dirty="0"/>
              <a:t>Exempted REALTORS® from a 20% increase in the B&amp;O Tax you pay — putting $250–$500 back in the pocket of our members each year.</a:t>
            </a:r>
          </a:p>
          <a:p>
            <a:r>
              <a:rPr lang="en-US" sz="2700" spc="-100" dirty="0"/>
              <a:t>Protected your Independent Contractor Status.</a:t>
            </a:r>
          </a:p>
        </p:txBody>
      </p:sp>
      <p:pic>
        <p:nvPicPr>
          <p:cNvPr id="5" name="Picture 4" descr="A calculator and a pen on a wooden surface&#10;&#10;Description automatically generated with medium confidence">
            <a:extLst>
              <a:ext uri="{FF2B5EF4-FFF2-40B4-BE49-F238E27FC236}">
                <a16:creationId xmlns:a16="http://schemas.microsoft.com/office/drawing/2014/main" id="{E6DDAEA5-C3BF-EC43-9B25-85A449AE7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0" r="1672"/>
          <a:stretch/>
        </p:blipFill>
        <p:spPr>
          <a:xfrm>
            <a:off x="6096000" y="1587500"/>
            <a:ext cx="5347772" cy="391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4B111F-CF27-4CDC-828E-656425F5D9D0}"/>
              </a:ext>
            </a:extLst>
          </p:cNvPr>
          <p:cNvSpPr/>
          <p:nvPr/>
        </p:nvSpPr>
        <p:spPr>
          <a:xfrm>
            <a:off x="9621077" y="936802"/>
            <a:ext cx="1397159" cy="323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D55D8F-E435-44B1-B61B-21289F7A61D7}"/>
              </a:ext>
            </a:extLst>
          </p:cNvPr>
          <p:cNvSpPr/>
          <p:nvPr/>
        </p:nvSpPr>
        <p:spPr>
          <a:xfrm>
            <a:off x="9564283" y="1380434"/>
            <a:ext cx="107911" cy="158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EBD1B2-57AC-400F-821E-95E092E57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384" y="331938"/>
            <a:ext cx="4057850" cy="11679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A75506-2030-4BA1-8F0C-AB6ECDB9224A}"/>
              </a:ext>
            </a:extLst>
          </p:cNvPr>
          <p:cNvSpPr txBox="1">
            <a:spLocks/>
          </p:cNvSpPr>
          <p:nvPr/>
        </p:nvSpPr>
        <p:spPr>
          <a:xfrm>
            <a:off x="5347515" y="263748"/>
            <a:ext cx="56707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spc="600">
                <a:ln/>
                <a:solidFill>
                  <a:srgbClr val="248C81"/>
                </a:solidFill>
                <a:latin typeface="Calibri" panose="020F0502020204030204"/>
                <a:ea typeface="+mn-ea"/>
                <a:cs typeface="+mn-cs"/>
              </a:rPr>
              <a:t>DID THAT</a:t>
            </a:r>
            <a:endParaRPr lang="en-US" sz="9600" dirty="0">
              <a:solidFill>
                <a:srgbClr val="248C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61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85E84-9B31-0845-BF35-92F2D4AF1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2" y="1796917"/>
            <a:ext cx="6075125" cy="4351338"/>
          </a:xfrm>
        </p:spPr>
        <p:txBody>
          <a:bodyPr>
            <a:noAutofit/>
          </a:bodyPr>
          <a:lstStyle/>
          <a:p>
            <a:r>
              <a:rPr lang="en-US" sz="2700" spc="-100" dirty="0"/>
              <a:t>Beat back a bill that would have required any in house transactions to involve attorneys for both the seller and the buyer.</a:t>
            </a:r>
          </a:p>
          <a:p>
            <a:r>
              <a:rPr lang="en-US" sz="2700" spc="-100" dirty="0"/>
              <a:t>Reformed Condo Liability Laws so that more affordable condominiums can be built.</a:t>
            </a:r>
          </a:p>
          <a:p>
            <a:r>
              <a:rPr lang="en-US" sz="2700" spc="-100" dirty="0"/>
              <a:t>Passed a bill that encourages cities to allow responsible density — things like accessory dwelling units, duplexes and triplexes in single family zones and more.</a:t>
            </a:r>
          </a:p>
        </p:txBody>
      </p:sp>
      <p:pic>
        <p:nvPicPr>
          <p:cNvPr id="7" name="Picture 6" descr="A building with balconies&#10;&#10;Description automatically generated with medium confidence">
            <a:extLst>
              <a:ext uri="{FF2B5EF4-FFF2-40B4-BE49-F238E27FC236}">
                <a16:creationId xmlns:a16="http://schemas.microsoft.com/office/drawing/2014/main" id="{89E5E37A-BB32-6648-8706-EBE267305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14" y="1803422"/>
            <a:ext cx="4534944" cy="302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A93B47-C801-40BB-A4C4-1BBE6BD629C6}"/>
              </a:ext>
            </a:extLst>
          </p:cNvPr>
          <p:cNvSpPr/>
          <p:nvPr/>
        </p:nvSpPr>
        <p:spPr>
          <a:xfrm>
            <a:off x="9621077" y="960953"/>
            <a:ext cx="1397159" cy="323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23C63E-84E6-4774-B288-E7BC96AA4D36}"/>
              </a:ext>
            </a:extLst>
          </p:cNvPr>
          <p:cNvSpPr/>
          <p:nvPr/>
        </p:nvSpPr>
        <p:spPr>
          <a:xfrm>
            <a:off x="9564283" y="1404585"/>
            <a:ext cx="107911" cy="158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875617-7A2B-44BD-ACC1-CEC28C39E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384" y="356089"/>
            <a:ext cx="4057850" cy="11679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61708F0-C39A-4942-9B0E-26A351E51227}"/>
              </a:ext>
            </a:extLst>
          </p:cNvPr>
          <p:cNvSpPr txBox="1">
            <a:spLocks/>
          </p:cNvSpPr>
          <p:nvPr/>
        </p:nvSpPr>
        <p:spPr>
          <a:xfrm>
            <a:off x="5347515" y="287899"/>
            <a:ext cx="56707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spc="600">
                <a:ln/>
                <a:solidFill>
                  <a:srgbClr val="248C81"/>
                </a:solidFill>
                <a:latin typeface="Calibri" panose="020F0502020204030204"/>
                <a:ea typeface="+mn-ea"/>
                <a:cs typeface="+mn-cs"/>
              </a:rPr>
              <a:t>DID THAT</a:t>
            </a:r>
            <a:endParaRPr lang="en-US" sz="9600" dirty="0">
              <a:solidFill>
                <a:srgbClr val="248C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782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463</Words>
  <Application>Microsoft Office PowerPoint</Application>
  <PresentationFormat>Widescreen</PresentationFormat>
  <Paragraphs>27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Thurston</dc:creator>
  <cp:lastModifiedBy>Melissa Purvines</cp:lastModifiedBy>
  <cp:revision>31</cp:revision>
  <cp:lastPrinted>2022-01-18T22:54:31Z</cp:lastPrinted>
  <dcterms:created xsi:type="dcterms:W3CDTF">2021-12-14T21:59:46Z</dcterms:created>
  <dcterms:modified xsi:type="dcterms:W3CDTF">2022-01-19T23:05:26Z</dcterms:modified>
</cp:coreProperties>
</file>