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8692-B3AA-415D-8021-AFA0841F536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6E68-4074-482E-9319-43D2B1BD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8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8692-B3AA-415D-8021-AFA0841F536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6E68-4074-482E-9319-43D2B1BD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8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8692-B3AA-415D-8021-AFA0841F536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6E68-4074-482E-9319-43D2B1BD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40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8692-B3AA-415D-8021-AFA0841F536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6E68-4074-482E-9319-43D2B1BDB5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9302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8692-B3AA-415D-8021-AFA0841F536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6E68-4074-482E-9319-43D2B1BD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74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8692-B3AA-415D-8021-AFA0841F536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6E68-4074-482E-9319-43D2B1BD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02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8692-B3AA-415D-8021-AFA0841F536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6E68-4074-482E-9319-43D2B1BD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1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8692-B3AA-415D-8021-AFA0841F536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6E68-4074-482E-9319-43D2B1BD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31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8692-B3AA-415D-8021-AFA0841F536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6E68-4074-482E-9319-43D2B1BD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3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8692-B3AA-415D-8021-AFA0841F536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6E68-4074-482E-9319-43D2B1BD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0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8692-B3AA-415D-8021-AFA0841F536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6E68-4074-482E-9319-43D2B1BD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1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8692-B3AA-415D-8021-AFA0841F536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6E68-4074-482E-9319-43D2B1BD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9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8692-B3AA-415D-8021-AFA0841F536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6E68-4074-482E-9319-43D2B1BD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2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8692-B3AA-415D-8021-AFA0841F536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6E68-4074-482E-9319-43D2B1BD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8692-B3AA-415D-8021-AFA0841F536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6E68-4074-482E-9319-43D2B1BD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9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8692-B3AA-415D-8021-AFA0841F536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6E68-4074-482E-9319-43D2B1BD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8692-B3AA-415D-8021-AFA0841F536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6E68-4074-482E-9319-43D2B1BD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7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0698692-B3AA-415D-8021-AFA0841F536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0286E68-4074-482E-9319-43D2B1BD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829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billboard with crane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44C5454B-9B7A-4766-96E3-783DE530F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70" r="1" b="1"/>
          <a:stretch/>
        </p:blipFill>
        <p:spPr>
          <a:xfrm>
            <a:off x="259641" y="476581"/>
            <a:ext cx="3566226" cy="530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A7C189-48CF-4E5C-A6D0-2C44559C9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03" b="6341"/>
          <a:stretch/>
        </p:blipFill>
        <p:spPr>
          <a:xfrm>
            <a:off x="4060028" y="476582"/>
            <a:ext cx="3832662" cy="5302124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EE67E2B-7A07-4CA8-89E5-AEEC70316D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93" r="-1" b="5625"/>
          <a:stretch/>
        </p:blipFill>
        <p:spPr>
          <a:xfrm>
            <a:off x="8126851" y="476582"/>
            <a:ext cx="3571405" cy="53021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52FFF9-BC88-49BE-B993-50667257AAFE}"/>
              </a:ext>
            </a:extLst>
          </p:cNvPr>
          <p:cNvSpPr txBox="1"/>
          <p:nvPr/>
        </p:nvSpPr>
        <p:spPr>
          <a:xfrm>
            <a:off x="3721576" y="5914316"/>
            <a:ext cx="4748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Housing is in Crisis</a:t>
            </a:r>
          </a:p>
        </p:txBody>
      </p:sp>
    </p:spTree>
    <p:extLst>
      <p:ext uri="{BB962C8B-B14F-4D97-AF65-F5344CB8AC3E}">
        <p14:creationId xmlns:p14="http://schemas.microsoft.com/office/powerpoint/2010/main" val="364221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B3D584-20CE-45A2-9AF2-5CFC7DD6F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15980 w 12192000"/>
              <a:gd name="connsiteY0" fmla="*/ 643467 h 6858000"/>
              <a:gd name="connsiteX1" fmla="*/ 810509 w 12192000"/>
              <a:gd name="connsiteY1" fmla="*/ 748938 h 6858000"/>
              <a:gd name="connsiteX2" fmla="*/ 810509 w 12192000"/>
              <a:gd name="connsiteY2" fmla="*/ 5738739 h 6858000"/>
              <a:gd name="connsiteX3" fmla="*/ 915980 w 12192000"/>
              <a:gd name="connsiteY3" fmla="*/ 5844210 h 6858000"/>
              <a:gd name="connsiteX4" fmla="*/ 11269845 w 12192000"/>
              <a:gd name="connsiteY4" fmla="*/ 5844210 h 6858000"/>
              <a:gd name="connsiteX5" fmla="*/ 11375316 w 12192000"/>
              <a:gd name="connsiteY5" fmla="*/ 5738739 h 6858000"/>
              <a:gd name="connsiteX6" fmla="*/ 11375316 w 12192000"/>
              <a:gd name="connsiteY6" fmla="*/ 748938 h 6858000"/>
              <a:gd name="connsiteX7" fmla="*/ 11269845 w 12192000"/>
              <a:gd name="connsiteY7" fmla="*/ 64346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915980" y="643467"/>
                </a:moveTo>
                <a:cubicBezTo>
                  <a:pt x="857730" y="643467"/>
                  <a:pt x="810509" y="690688"/>
                  <a:pt x="810509" y="748938"/>
                </a:cubicBezTo>
                <a:lnTo>
                  <a:pt x="810509" y="5738739"/>
                </a:lnTo>
                <a:cubicBezTo>
                  <a:pt x="810509" y="5796989"/>
                  <a:pt x="857730" y="5844210"/>
                  <a:pt x="915980" y="5844210"/>
                </a:cubicBezTo>
                <a:lnTo>
                  <a:pt x="11269845" y="5844210"/>
                </a:lnTo>
                <a:cubicBezTo>
                  <a:pt x="11328095" y="5844210"/>
                  <a:pt x="11375316" y="5796989"/>
                  <a:pt x="11375316" y="5738739"/>
                </a:cubicBezTo>
                <a:lnTo>
                  <a:pt x="11375316" y="748938"/>
                </a:lnTo>
                <a:cubicBezTo>
                  <a:pt x="11375316" y="690688"/>
                  <a:pt x="11328095" y="643467"/>
                  <a:pt x="11269845" y="64346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982D9E-EF04-4ACA-9797-D8F6ECA73A36}"/>
              </a:ext>
            </a:extLst>
          </p:cNvPr>
          <p:cNvSpPr txBox="1"/>
          <p:nvPr/>
        </p:nvSpPr>
        <p:spPr>
          <a:xfrm>
            <a:off x="1524000" y="3084945"/>
            <a:ext cx="9144000" cy="183876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spc="-300" dirty="0">
                <a:solidFill>
                  <a:schemeClr val="tx1">
                    <a:lumMod val="95000"/>
                  </a:schemeClr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rPr>
              <a:t>Washington State has the FEWEST housing units per household of ANY state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9B5BCCE-687A-4BBC-9E35-559C03CAD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38642" y="2882077"/>
            <a:ext cx="514717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17">
            <a:extLst>
              <a:ext uri="{FF2B5EF4-FFF2-40B4-BE49-F238E27FC236}">
                <a16:creationId xmlns:a16="http://schemas.microsoft.com/office/drawing/2014/main" id="{04247D94-65EC-4C34-A6D2-158A42FA0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509" y="5913433"/>
            <a:ext cx="10564807" cy="579695"/>
          </a:xfrm>
          <a:prstGeom prst="roundRect">
            <a:avLst>
              <a:gd name="adj" fmla="val 27721"/>
            </a:avLst>
          </a:prstGeom>
          <a:gradFill>
            <a:gsLst>
              <a:gs pos="0">
                <a:srgbClr val="1D6987">
                  <a:alpha val="30000"/>
                </a:srgbClr>
              </a:gs>
              <a:gs pos="100000">
                <a:srgbClr val="F2F2F2">
                  <a:alpha val="0"/>
                </a:srgbClr>
              </a:gs>
            </a:gsLst>
            <a:lin ang="5400000" scaled="0"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56D6759-B466-4E42-A705-70BB2A65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148" y="7087754"/>
            <a:ext cx="7581900" cy="251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900" b="1">
                <a:solidFill>
                  <a:schemeClr val="tx1">
                    <a:lumMod val="75000"/>
                    <a:lumOff val="25000"/>
                  </a:schemeClr>
                </a:solidFill>
              </a:rPr>
              <a:t>Washington State has the FEWEST housing units per household of ANY state</a:t>
            </a:r>
          </a:p>
        </p:txBody>
      </p:sp>
    </p:spTree>
    <p:extLst>
      <p:ext uri="{BB962C8B-B14F-4D97-AF65-F5344CB8AC3E}">
        <p14:creationId xmlns:p14="http://schemas.microsoft.com/office/powerpoint/2010/main" val="2962884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BEE62BB-7BD2-47C1-BCF3-9A0A32AA7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958" y="467686"/>
            <a:ext cx="9739618" cy="611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17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B3D584-20CE-45A2-9AF2-5CFC7DD6F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15980 w 12192000"/>
              <a:gd name="connsiteY0" fmla="*/ 643467 h 6858000"/>
              <a:gd name="connsiteX1" fmla="*/ 810509 w 12192000"/>
              <a:gd name="connsiteY1" fmla="*/ 748938 h 6858000"/>
              <a:gd name="connsiteX2" fmla="*/ 810509 w 12192000"/>
              <a:gd name="connsiteY2" fmla="*/ 5738739 h 6858000"/>
              <a:gd name="connsiteX3" fmla="*/ 915980 w 12192000"/>
              <a:gd name="connsiteY3" fmla="*/ 5844210 h 6858000"/>
              <a:gd name="connsiteX4" fmla="*/ 11269845 w 12192000"/>
              <a:gd name="connsiteY4" fmla="*/ 5844210 h 6858000"/>
              <a:gd name="connsiteX5" fmla="*/ 11375316 w 12192000"/>
              <a:gd name="connsiteY5" fmla="*/ 5738739 h 6858000"/>
              <a:gd name="connsiteX6" fmla="*/ 11375316 w 12192000"/>
              <a:gd name="connsiteY6" fmla="*/ 748938 h 6858000"/>
              <a:gd name="connsiteX7" fmla="*/ 11269845 w 12192000"/>
              <a:gd name="connsiteY7" fmla="*/ 64346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915980" y="643467"/>
                </a:moveTo>
                <a:cubicBezTo>
                  <a:pt x="857730" y="643467"/>
                  <a:pt x="810509" y="690688"/>
                  <a:pt x="810509" y="748938"/>
                </a:cubicBezTo>
                <a:lnTo>
                  <a:pt x="810509" y="5738739"/>
                </a:lnTo>
                <a:cubicBezTo>
                  <a:pt x="810509" y="5796989"/>
                  <a:pt x="857730" y="5844210"/>
                  <a:pt x="915980" y="5844210"/>
                </a:cubicBezTo>
                <a:lnTo>
                  <a:pt x="11269845" y="5844210"/>
                </a:lnTo>
                <a:cubicBezTo>
                  <a:pt x="11328095" y="5844210"/>
                  <a:pt x="11375316" y="5796989"/>
                  <a:pt x="11375316" y="5738739"/>
                </a:cubicBezTo>
                <a:lnTo>
                  <a:pt x="11375316" y="748938"/>
                </a:lnTo>
                <a:cubicBezTo>
                  <a:pt x="11375316" y="690688"/>
                  <a:pt x="11328095" y="643467"/>
                  <a:pt x="11269845" y="64346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982D9E-EF04-4ACA-9797-D8F6ECA73A36}"/>
              </a:ext>
            </a:extLst>
          </p:cNvPr>
          <p:cNvSpPr txBox="1"/>
          <p:nvPr/>
        </p:nvSpPr>
        <p:spPr>
          <a:xfrm>
            <a:off x="1524000" y="3084945"/>
            <a:ext cx="9144000" cy="183876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spc="-300" dirty="0">
                <a:solidFill>
                  <a:schemeClr val="tx1">
                    <a:lumMod val="95000"/>
                  </a:schemeClr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rPr>
              <a:t>In 2020, Washington state median home prices were approximately $100,000 higher than the national average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9B5BCCE-687A-4BBC-9E35-559C03CAD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38642" y="2882077"/>
            <a:ext cx="514717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17">
            <a:extLst>
              <a:ext uri="{FF2B5EF4-FFF2-40B4-BE49-F238E27FC236}">
                <a16:creationId xmlns:a16="http://schemas.microsoft.com/office/drawing/2014/main" id="{04247D94-65EC-4C34-A6D2-158A42FA0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509" y="5913433"/>
            <a:ext cx="10564807" cy="579695"/>
          </a:xfrm>
          <a:prstGeom prst="roundRect">
            <a:avLst>
              <a:gd name="adj" fmla="val 27721"/>
            </a:avLst>
          </a:prstGeom>
          <a:gradFill>
            <a:gsLst>
              <a:gs pos="0">
                <a:srgbClr val="1D6987">
                  <a:alpha val="30000"/>
                </a:srgbClr>
              </a:gs>
              <a:gs pos="100000">
                <a:srgbClr val="F2F2F2">
                  <a:alpha val="0"/>
                </a:srgbClr>
              </a:gs>
            </a:gsLst>
            <a:lin ang="5400000" scaled="0"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56D6759-B466-4E42-A705-70BB2A65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148" y="7087754"/>
            <a:ext cx="7581900" cy="251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900" b="1">
                <a:solidFill>
                  <a:schemeClr val="tx1">
                    <a:lumMod val="75000"/>
                    <a:lumOff val="25000"/>
                  </a:schemeClr>
                </a:solidFill>
              </a:rPr>
              <a:t>Washington State has the FEWEST housing units per household of ANY state</a:t>
            </a:r>
          </a:p>
        </p:txBody>
      </p:sp>
    </p:spTree>
    <p:extLst>
      <p:ext uri="{BB962C8B-B14F-4D97-AF65-F5344CB8AC3E}">
        <p14:creationId xmlns:p14="http://schemas.microsoft.com/office/powerpoint/2010/main" val="189488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3C07CD-14DE-4AA9-B11C-BDADF369A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15980 w 12192000"/>
              <a:gd name="connsiteY0" fmla="*/ 643467 h 6858000"/>
              <a:gd name="connsiteX1" fmla="*/ 810509 w 12192000"/>
              <a:gd name="connsiteY1" fmla="*/ 748938 h 6858000"/>
              <a:gd name="connsiteX2" fmla="*/ 810509 w 12192000"/>
              <a:gd name="connsiteY2" fmla="*/ 5738739 h 6858000"/>
              <a:gd name="connsiteX3" fmla="*/ 915980 w 12192000"/>
              <a:gd name="connsiteY3" fmla="*/ 5844210 h 6858000"/>
              <a:gd name="connsiteX4" fmla="*/ 11269845 w 12192000"/>
              <a:gd name="connsiteY4" fmla="*/ 5844210 h 6858000"/>
              <a:gd name="connsiteX5" fmla="*/ 11375316 w 12192000"/>
              <a:gd name="connsiteY5" fmla="*/ 5738739 h 6858000"/>
              <a:gd name="connsiteX6" fmla="*/ 11375316 w 12192000"/>
              <a:gd name="connsiteY6" fmla="*/ 748938 h 6858000"/>
              <a:gd name="connsiteX7" fmla="*/ 11269845 w 12192000"/>
              <a:gd name="connsiteY7" fmla="*/ 64346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915980" y="643467"/>
                </a:moveTo>
                <a:cubicBezTo>
                  <a:pt x="857730" y="643467"/>
                  <a:pt x="810509" y="690688"/>
                  <a:pt x="810509" y="748938"/>
                </a:cubicBezTo>
                <a:lnTo>
                  <a:pt x="810509" y="5738739"/>
                </a:lnTo>
                <a:cubicBezTo>
                  <a:pt x="810509" y="5796989"/>
                  <a:pt x="857730" y="5844210"/>
                  <a:pt x="915980" y="5844210"/>
                </a:cubicBezTo>
                <a:lnTo>
                  <a:pt x="11269845" y="5844210"/>
                </a:lnTo>
                <a:cubicBezTo>
                  <a:pt x="11328095" y="5844210"/>
                  <a:pt x="11375316" y="5796989"/>
                  <a:pt x="11375316" y="5738739"/>
                </a:cubicBezTo>
                <a:lnTo>
                  <a:pt x="11375316" y="748938"/>
                </a:lnTo>
                <a:cubicBezTo>
                  <a:pt x="11375316" y="690688"/>
                  <a:pt x="11328095" y="643467"/>
                  <a:pt x="11269845" y="64346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94C02-E13C-413E-B01E-66023EF2F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912983"/>
            <a:ext cx="9563595" cy="81784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</a:schemeClr>
                </a:solidFill>
              </a:rPr>
              <a:t>Housing lies at the intersection of many problems</a:t>
            </a:r>
            <a:endParaRPr lang="en-US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B5BCCE-687A-4BBC-9E35-559C03CAD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38642" y="1730826"/>
            <a:ext cx="514717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7D5B1-3DE4-4B1F-927B-2B32F7A49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243" y="2015401"/>
            <a:ext cx="4471182" cy="3404323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Slows growth </a:t>
            </a:r>
          </a:p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Harms environment </a:t>
            </a:r>
          </a:p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Reduces retirement security</a:t>
            </a:r>
          </a:p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Perpetuates homelessness</a:t>
            </a:r>
          </a:p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Increases racial disparity</a:t>
            </a:r>
          </a:p>
        </p:txBody>
      </p:sp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7314643A-FD07-4BD6-84B4-41398D43F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509" y="5927287"/>
            <a:ext cx="10564807" cy="579695"/>
          </a:xfrm>
          <a:prstGeom prst="roundRect">
            <a:avLst>
              <a:gd name="adj" fmla="val 17364"/>
            </a:avLst>
          </a:prstGeom>
          <a:gradFill>
            <a:gsLst>
              <a:gs pos="0">
                <a:srgbClr val="1D6987">
                  <a:alpha val="30000"/>
                </a:srgbClr>
              </a:gs>
              <a:gs pos="100000">
                <a:srgbClr val="F2F2F2">
                  <a:alpha val="0"/>
                </a:srgbClr>
              </a:gs>
            </a:gsLst>
            <a:lin ang="5400000" scaled="0"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29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B3D584-20CE-45A2-9AF2-5CFC7DD6F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15980 w 12192000"/>
              <a:gd name="connsiteY0" fmla="*/ 643467 h 6858000"/>
              <a:gd name="connsiteX1" fmla="*/ 810509 w 12192000"/>
              <a:gd name="connsiteY1" fmla="*/ 748938 h 6858000"/>
              <a:gd name="connsiteX2" fmla="*/ 810509 w 12192000"/>
              <a:gd name="connsiteY2" fmla="*/ 5738739 h 6858000"/>
              <a:gd name="connsiteX3" fmla="*/ 915980 w 12192000"/>
              <a:gd name="connsiteY3" fmla="*/ 5844210 h 6858000"/>
              <a:gd name="connsiteX4" fmla="*/ 11269845 w 12192000"/>
              <a:gd name="connsiteY4" fmla="*/ 5844210 h 6858000"/>
              <a:gd name="connsiteX5" fmla="*/ 11375316 w 12192000"/>
              <a:gd name="connsiteY5" fmla="*/ 5738739 h 6858000"/>
              <a:gd name="connsiteX6" fmla="*/ 11375316 w 12192000"/>
              <a:gd name="connsiteY6" fmla="*/ 748938 h 6858000"/>
              <a:gd name="connsiteX7" fmla="*/ 11269845 w 12192000"/>
              <a:gd name="connsiteY7" fmla="*/ 64346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915980" y="643467"/>
                </a:moveTo>
                <a:cubicBezTo>
                  <a:pt x="857730" y="643467"/>
                  <a:pt x="810509" y="690688"/>
                  <a:pt x="810509" y="748938"/>
                </a:cubicBezTo>
                <a:lnTo>
                  <a:pt x="810509" y="5738739"/>
                </a:lnTo>
                <a:cubicBezTo>
                  <a:pt x="810509" y="5796989"/>
                  <a:pt x="857730" y="5844210"/>
                  <a:pt x="915980" y="5844210"/>
                </a:cubicBezTo>
                <a:lnTo>
                  <a:pt x="11269845" y="5844210"/>
                </a:lnTo>
                <a:cubicBezTo>
                  <a:pt x="11328095" y="5844210"/>
                  <a:pt x="11375316" y="5796989"/>
                  <a:pt x="11375316" y="5738739"/>
                </a:cubicBezTo>
                <a:lnTo>
                  <a:pt x="11375316" y="748938"/>
                </a:lnTo>
                <a:cubicBezTo>
                  <a:pt x="11375316" y="690688"/>
                  <a:pt x="11328095" y="643467"/>
                  <a:pt x="11269845" y="64346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982D9E-EF04-4ACA-9797-D8F6ECA73A36}"/>
              </a:ext>
            </a:extLst>
          </p:cNvPr>
          <p:cNvSpPr txBox="1"/>
          <p:nvPr/>
        </p:nvSpPr>
        <p:spPr>
          <a:xfrm>
            <a:off x="1524000" y="3084945"/>
            <a:ext cx="9144000" cy="8107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spc="-300" dirty="0">
                <a:solidFill>
                  <a:schemeClr val="tx1">
                    <a:lumMod val="95000"/>
                  </a:schemeClr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rPr>
              <a:t>The Racial Wealth Gap is the Housing Gap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9B5BCCE-687A-4BBC-9E35-559C03CAD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38642" y="2882077"/>
            <a:ext cx="514717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17">
            <a:extLst>
              <a:ext uri="{FF2B5EF4-FFF2-40B4-BE49-F238E27FC236}">
                <a16:creationId xmlns:a16="http://schemas.microsoft.com/office/drawing/2014/main" id="{04247D94-65EC-4C34-A6D2-158A42FA0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509" y="5913433"/>
            <a:ext cx="10564807" cy="579695"/>
          </a:xfrm>
          <a:prstGeom prst="roundRect">
            <a:avLst>
              <a:gd name="adj" fmla="val 27721"/>
            </a:avLst>
          </a:prstGeom>
          <a:gradFill>
            <a:gsLst>
              <a:gs pos="0">
                <a:srgbClr val="1D6987">
                  <a:alpha val="30000"/>
                </a:srgbClr>
              </a:gs>
              <a:gs pos="100000">
                <a:srgbClr val="F2F2F2">
                  <a:alpha val="0"/>
                </a:srgbClr>
              </a:gs>
            </a:gsLst>
            <a:lin ang="5400000" scaled="0"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40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F6DD3C-3445-4100-ACFD-665C2455B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38" y="599536"/>
            <a:ext cx="10342188" cy="56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6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3C07CD-14DE-4AA9-B11C-BDADF369A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15980 w 12192000"/>
              <a:gd name="connsiteY0" fmla="*/ 643467 h 6858000"/>
              <a:gd name="connsiteX1" fmla="*/ 810509 w 12192000"/>
              <a:gd name="connsiteY1" fmla="*/ 748938 h 6858000"/>
              <a:gd name="connsiteX2" fmla="*/ 810509 w 12192000"/>
              <a:gd name="connsiteY2" fmla="*/ 5738739 h 6858000"/>
              <a:gd name="connsiteX3" fmla="*/ 915980 w 12192000"/>
              <a:gd name="connsiteY3" fmla="*/ 5844210 h 6858000"/>
              <a:gd name="connsiteX4" fmla="*/ 11269845 w 12192000"/>
              <a:gd name="connsiteY4" fmla="*/ 5844210 h 6858000"/>
              <a:gd name="connsiteX5" fmla="*/ 11375316 w 12192000"/>
              <a:gd name="connsiteY5" fmla="*/ 5738739 h 6858000"/>
              <a:gd name="connsiteX6" fmla="*/ 11375316 w 12192000"/>
              <a:gd name="connsiteY6" fmla="*/ 748938 h 6858000"/>
              <a:gd name="connsiteX7" fmla="*/ 11269845 w 12192000"/>
              <a:gd name="connsiteY7" fmla="*/ 64346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915980" y="643467"/>
                </a:moveTo>
                <a:cubicBezTo>
                  <a:pt x="857730" y="643467"/>
                  <a:pt x="810509" y="690688"/>
                  <a:pt x="810509" y="748938"/>
                </a:cubicBezTo>
                <a:lnTo>
                  <a:pt x="810509" y="5738739"/>
                </a:lnTo>
                <a:cubicBezTo>
                  <a:pt x="810509" y="5796989"/>
                  <a:pt x="857730" y="5844210"/>
                  <a:pt x="915980" y="5844210"/>
                </a:cubicBezTo>
                <a:lnTo>
                  <a:pt x="11269845" y="5844210"/>
                </a:lnTo>
                <a:cubicBezTo>
                  <a:pt x="11328095" y="5844210"/>
                  <a:pt x="11375316" y="5796989"/>
                  <a:pt x="11375316" y="5738739"/>
                </a:cubicBezTo>
                <a:lnTo>
                  <a:pt x="11375316" y="748938"/>
                </a:lnTo>
                <a:cubicBezTo>
                  <a:pt x="11375316" y="690688"/>
                  <a:pt x="11328095" y="643467"/>
                  <a:pt x="11269845" y="64346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94C02-E13C-413E-B01E-66023EF2F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91" y="2793106"/>
            <a:ext cx="9569442" cy="89428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Washington State Home Ownership</a:t>
            </a: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67% White |</a:t>
            </a:r>
            <a:r>
              <a:rPr lang="en-US" sz="3600" dirty="0"/>
              <a:t>45% Hispanic | 31% Black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B5BCCE-687A-4BBC-9E35-559C03CAD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38642" y="1730826"/>
            <a:ext cx="514717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7314643A-FD07-4BD6-84B4-41398D43F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509" y="5927287"/>
            <a:ext cx="10564807" cy="579695"/>
          </a:xfrm>
          <a:prstGeom prst="roundRect">
            <a:avLst>
              <a:gd name="adj" fmla="val 17364"/>
            </a:avLst>
          </a:prstGeom>
          <a:gradFill>
            <a:gsLst>
              <a:gs pos="0">
                <a:srgbClr val="1D6987">
                  <a:alpha val="30000"/>
                </a:srgbClr>
              </a:gs>
              <a:gs pos="100000">
                <a:srgbClr val="F2F2F2">
                  <a:alpha val="0"/>
                </a:srgbClr>
              </a:gs>
            </a:gsLst>
            <a:lin ang="5400000" scaled="0"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AE4634-69A2-4851-AE76-F2E748692542}"/>
              </a:ext>
            </a:extLst>
          </p:cNvPr>
          <p:cNvSpPr txBox="1"/>
          <p:nvPr/>
        </p:nvSpPr>
        <p:spPr>
          <a:xfrm>
            <a:off x="1091481" y="2793106"/>
            <a:ext cx="9602244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Net Worth Comparison</a:t>
            </a:r>
          </a:p>
          <a:p>
            <a:pPr algn="ctr"/>
            <a:endParaRPr lang="en-US" sz="4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600" dirty="0"/>
              <a:t>White Families: $188,000 | Black families: $24,100</a:t>
            </a:r>
          </a:p>
          <a:p>
            <a:pPr algn="ctr"/>
            <a:endParaRPr lang="en-US" sz="3600" dirty="0"/>
          </a:p>
          <a:p>
            <a:pPr algn="ctr"/>
            <a:endParaRPr lang="en-US" sz="4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0451CE3-C257-493C-9F25-04F7919C210B}"/>
              </a:ext>
            </a:extLst>
          </p:cNvPr>
          <p:cNvCxnSpPr>
            <a:cxnSpLocks/>
          </p:cNvCxnSpPr>
          <p:nvPr/>
        </p:nvCxnSpPr>
        <p:spPr>
          <a:xfrm flipH="1">
            <a:off x="5892603" y="3940967"/>
            <a:ext cx="4607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30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3C07CD-14DE-4AA9-B11C-BDADF369A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15980 w 12192000"/>
              <a:gd name="connsiteY0" fmla="*/ 643467 h 6858000"/>
              <a:gd name="connsiteX1" fmla="*/ 810509 w 12192000"/>
              <a:gd name="connsiteY1" fmla="*/ 748938 h 6858000"/>
              <a:gd name="connsiteX2" fmla="*/ 810509 w 12192000"/>
              <a:gd name="connsiteY2" fmla="*/ 5738739 h 6858000"/>
              <a:gd name="connsiteX3" fmla="*/ 915980 w 12192000"/>
              <a:gd name="connsiteY3" fmla="*/ 5844210 h 6858000"/>
              <a:gd name="connsiteX4" fmla="*/ 11269845 w 12192000"/>
              <a:gd name="connsiteY4" fmla="*/ 5844210 h 6858000"/>
              <a:gd name="connsiteX5" fmla="*/ 11375316 w 12192000"/>
              <a:gd name="connsiteY5" fmla="*/ 5738739 h 6858000"/>
              <a:gd name="connsiteX6" fmla="*/ 11375316 w 12192000"/>
              <a:gd name="connsiteY6" fmla="*/ 748938 h 6858000"/>
              <a:gd name="connsiteX7" fmla="*/ 11269845 w 12192000"/>
              <a:gd name="connsiteY7" fmla="*/ 64346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915980" y="643467"/>
                </a:moveTo>
                <a:cubicBezTo>
                  <a:pt x="857730" y="643467"/>
                  <a:pt x="810509" y="690688"/>
                  <a:pt x="810509" y="748938"/>
                </a:cubicBezTo>
                <a:lnTo>
                  <a:pt x="810509" y="5738739"/>
                </a:lnTo>
                <a:cubicBezTo>
                  <a:pt x="810509" y="5796989"/>
                  <a:pt x="857730" y="5844210"/>
                  <a:pt x="915980" y="5844210"/>
                </a:cubicBezTo>
                <a:lnTo>
                  <a:pt x="11269845" y="5844210"/>
                </a:lnTo>
                <a:cubicBezTo>
                  <a:pt x="11328095" y="5844210"/>
                  <a:pt x="11375316" y="5796989"/>
                  <a:pt x="11375316" y="5738739"/>
                </a:cubicBezTo>
                <a:lnTo>
                  <a:pt x="11375316" y="748938"/>
                </a:lnTo>
                <a:cubicBezTo>
                  <a:pt x="11375316" y="690688"/>
                  <a:pt x="11328095" y="643467"/>
                  <a:pt x="11269845" y="64346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B5BCCE-687A-4BBC-9E35-559C03CAD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38642" y="1730826"/>
            <a:ext cx="514717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7314643A-FD07-4BD6-84B4-41398D43F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509" y="5927287"/>
            <a:ext cx="10564807" cy="579695"/>
          </a:xfrm>
          <a:prstGeom prst="roundRect">
            <a:avLst>
              <a:gd name="adj" fmla="val 17364"/>
            </a:avLst>
          </a:prstGeom>
          <a:gradFill>
            <a:gsLst>
              <a:gs pos="0">
                <a:srgbClr val="1D6987">
                  <a:alpha val="30000"/>
                </a:srgbClr>
              </a:gs>
              <a:gs pos="100000">
                <a:srgbClr val="F2F2F2">
                  <a:alpha val="0"/>
                </a:srgbClr>
              </a:gs>
            </a:gsLst>
            <a:lin ang="5400000" scaled="0"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0451CE3-C257-493C-9F25-04F7919C210B}"/>
              </a:ext>
            </a:extLst>
          </p:cNvPr>
          <p:cNvCxnSpPr>
            <a:cxnSpLocks/>
          </p:cNvCxnSpPr>
          <p:nvPr/>
        </p:nvCxnSpPr>
        <p:spPr>
          <a:xfrm flipH="1">
            <a:off x="5838642" y="2867176"/>
            <a:ext cx="4607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A77CF172-AE31-47E1-89F2-6E204B06B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12" y="5171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Status Quo is not an option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F94F981-5362-4C9F-B1C6-3A1F4310A29D}"/>
              </a:ext>
            </a:extLst>
          </p:cNvPr>
          <p:cNvSpPr txBox="1">
            <a:spLocks/>
          </p:cNvSpPr>
          <p:nvPr/>
        </p:nvSpPr>
        <p:spPr>
          <a:xfrm>
            <a:off x="859716" y="18285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Solution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781362B-2EFB-462E-A5FD-56406493E60C}"/>
              </a:ext>
            </a:extLst>
          </p:cNvPr>
          <p:cNvSpPr txBox="1">
            <a:spLocks/>
          </p:cNvSpPr>
          <p:nvPr/>
        </p:nvSpPr>
        <p:spPr>
          <a:xfrm>
            <a:off x="810509" y="3059377"/>
            <a:ext cx="10515600" cy="2238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/>
              <a:t>Build more housing units of ALL kinds for ALL our neighbors</a:t>
            </a:r>
          </a:p>
        </p:txBody>
      </p:sp>
    </p:spTree>
    <p:extLst>
      <p:ext uri="{BB962C8B-B14F-4D97-AF65-F5344CB8AC3E}">
        <p14:creationId xmlns:p14="http://schemas.microsoft.com/office/powerpoint/2010/main" val="44756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3019</TotalTime>
  <Words>137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 Light</vt:lpstr>
      <vt:lpstr>Corbel</vt:lpstr>
      <vt:lpstr>Depth</vt:lpstr>
      <vt:lpstr>PowerPoint Presentation</vt:lpstr>
      <vt:lpstr>Washington State has the FEWEST housing units per household of ANY state</vt:lpstr>
      <vt:lpstr>PowerPoint Presentation</vt:lpstr>
      <vt:lpstr>Washington State has the FEWEST housing units per household of ANY state</vt:lpstr>
      <vt:lpstr>Housing lies at the intersection of many problems</vt:lpstr>
      <vt:lpstr>PowerPoint Presentation</vt:lpstr>
      <vt:lpstr>PowerPoint Presentation</vt:lpstr>
      <vt:lpstr>Washington State Home Ownership  67% White |45% Hispanic | 31% Black   </vt:lpstr>
      <vt:lpstr>Status Quo is not an option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Jackson, Ryan (LTG)</dc:creator>
  <cp:lastModifiedBy>Jackson, Ryan (LTG)</cp:lastModifiedBy>
  <cp:revision>9</cp:revision>
  <dcterms:created xsi:type="dcterms:W3CDTF">2022-01-10T21:12:19Z</dcterms:created>
  <dcterms:modified xsi:type="dcterms:W3CDTF">2022-01-13T18:49:35Z</dcterms:modified>
</cp:coreProperties>
</file>